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2" r:id="rId6"/>
    <p:sldId id="260" r:id="rId7"/>
    <p:sldId id="261"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6163" autoAdjust="0"/>
  </p:normalViewPr>
  <p:slideViewPr>
    <p:cSldViewPr snapToGrid="0">
      <p:cViewPr varScale="1">
        <p:scale>
          <a:sx n="88" d="100"/>
          <a:sy n="88"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94140E-1B2F-40FD-B5D0-548CC3EF2FCC}" type="datetimeFigureOut">
              <a:rPr lang="en-GB" smtClean="0"/>
              <a:t>24/01/2023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444FF1-C53F-4618-90A6-A43912F274E6}" type="slidenum">
              <a:rPr lang="en-GB" smtClean="0"/>
              <a:t>‹#›</a:t>
            </a:fld>
            <a:endParaRPr lang="en-GB"/>
          </a:p>
        </p:txBody>
      </p:sp>
    </p:spTree>
    <p:extLst>
      <p:ext uri="{BB962C8B-B14F-4D97-AF65-F5344CB8AC3E}">
        <p14:creationId xmlns:p14="http://schemas.microsoft.com/office/powerpoint/2010/main" val="3526749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Positivity. Show your child how pleased you are that they can read the book. We need the children to think that they are readers. This will build up confidence and knowledge and help them to be successful,</a:t>
            </a:r>
            <a:r>
              <a:rPr lang="en-GB" baseline="0" dirty="0" smtClean="0"/>
              <a:t> reading more and more books.</a:t>
            </a:r>
            <a:endParaRPr lang="en-GB" dirty="0" smtClean="0"/>
          </a:p>
          <a:p>
            <a:r>
              <a:rPr lang="en-GB" dirty="0" smtClean="0"/>
              <a:t>If you think you can, you can.</a:t>
            </a:r>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2</a:t>
            </a:fld>
            <a:endParaRPr lang="en-GB"/>
          </a:p>
        </p:txBody>
      </p:sp>
    </p:spTree>
    <p:extLst>
      <p:ext uri="{BB962C8B-B14F-4D97-AF65-F5344CB8AC3E}">
        <p14:creationId xmlns:p14="http://schemas.microsoft.com/office/powerpoint/2010/main" val="3117927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a great reference</a:t>
            </a:r>
            <a:r>
              <a:rPr lang="en-GB" baseline="0" dirty="0" smtClean="0"/>
              <a:t> for you when helping your child read and when they are trying to spell words as well for other home learning activities. They have access to these in class so are familiar with them. </a:t>
            </a:r>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4</a:t>
            </a:fld>
            <a:endParaRPr lang="en-GB"/>
          </a:p>
        </p:txBody>
      </p:sp>
    </p:spTree>
    <p:extLst>
      <p:ext uri="{BB962C8B-B14F-4D97-AF65-F5344CB8AC3E}">
        <p14:creationId xmlns:p14="http://schemas.microsoft.com/office/powerpoint/2010/main" val="3695602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your child is fluent</a:t>
            </a:r>
            <a:r>
              <a:rPr lang="en-GB" baseline="0" dirty="0" smtClean="0"/>
              <a:t> with a book and can ‘word-read’ it, we now want them to read it to aid their understanding of it.</a:t>
            </a:r>
          </a:p>
          <a:p>
            <a:endParaRPr lang="en-GB" baseline="0" dirty="0" smtClean="0"/>
          </a:p>
          <a:p>
            <a:r>
              <a:rPr lang="en-GB" baseline="0" dirty="0" smtClean="0"/>
              <a:t>Good readers ask questions all of the time. </a:t>
            </a:r>
          </a:p>
          <a:p>
            <a:endParaRPr lang="en-GB" baseline="0" dirty="0" smtClean="0"/>
          </a:p>
          <a:p>
            <a:r>
              <a:rPr lang="en-GB" baseline="0" dirty="0" smtClean="0"/>
              <a:t>We need to teach our children to think</a:t>
            </a:r>
          </a:p>
          <a:p>
            <a:endParaRPr lang="en-GB" baseline="0" dirty="0" smtClean="0"/>
          </a:p>
          <a:p>
            <a:r>
              <a:rPr lang="en-GB" sz="1200" kern="1200" dirty="0" smtClean="0">
                <a:solidFill>
                  <a:schemeClr val="tx1"/>
                </a:solidFill>
                <a:effectLst/>
                <a:latin typeface="+mn-lt"/>
                <a:ea typeface="+mn-ea"/>
                <a:cs typeface="+mn-cs"/>
              </a:rPr>
              <a:t>This reading record has many examples of questions you can ask your child when you are sharing a book, but there will also be other questions in the Read Write </a:t>
            </a:r>
            <a:r>
              <a:rPr lang="en-GB" sz="1200" kern="1200" dirty="0" err="1" smtClean="0">
                <a:solidFill>
                  <a:schemeClr val="tx1"/>
                </a:solidFill>
                <a:effectLst/>
                <a:latin typeface="+mn-lt"/>
                <a:ea typeface="+mn-ea"/>
                <a:cs typeface="+mn-cs"/>
              </a:rPr>
              <a:t>Inc</a:t>
            </a:r>
            <a:r>
              <a:rPr lang="en-GB" sz="1200" kern="1200" dirty="0" smtClean="0">
                <a:solidFill>
                  <a:schemeClr val="tx1"/>
                </a:solidFill>
                <a:effectLst/>
                <a:latin typeface="+mn-lt"/>
                <a:ea typeface="+mn-ea"/>
                <a:cs typeface="+mn-cs"/>
              </a:rPr>
              <a:t> books your child will be bringing home to share with you.</a:t>
            </a:r>
          </a:p>
          <a:p>
            <a:r>
              <a:rPr lang="en-GB" sz="1200" kern="1200" dirty="0" smtClean="0">
                <a:solidFill>
                  <a:schemeClr val="tx1"/>
                </a:solidFill>
                <a:effectLst/>
                <a:latin typeface="+mn-lt"/>
                <a:ea typeface="+mn-ea"/>
                <a:cs typeface="+mn-cs"/>
              </a:rPr>
              <a:t> </a:t>
            </a:r>
          </a:p>
          <a:p>
            <a:r>
              <a:rPr lang="en-GB" baseline="0" dirty="0" smtClean="0"/>
              <a:t> like readers so that they can learn from what they read. </a:t>
            </a:r>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5</a:t>
            </a:fld>
            <a:endParaRPr lang="en-GB"/>
          </a:p>
        </p:txBody>
      </p:sp>
    </p:spTree>
    <p:extLst>
      <p:ext uri="{BB962C8B-B14F-4D97-AF65-F5344CB8AC3E}">
        <p14:creationId xmlns:p14="http://schemas.microsoft.com/office/powerpoint/2010/main" val="3575739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6</a:t>
            </a:fld>
            <a:endParaRPr lang="en-GB"/>
          </a:p>
        </p:txBody>
      </p:sp>
    </p:spTree>
    <p:extLst>
      <p:ext uri="{BB962C8B-B14F-4D97-AF65-F5344CB8AC3E}">
        <p14:creationId xmlns:p14="http://schemas.microsoft.com/office/powerpoint/2010/main" val="1885586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helps us to make a really accurate assessment of where your child is at with their</a:t>
            </a:r>
            <a:r>
              <a:rPr lang="en-GB" baseline="0" dirty="0" smtClean="0"/>
              <a:t> reading journey.</a:t>
            </a:r>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7</a:t>
            </a:fld>
            <a:endParaRPr lang="en-GB"/>
          </a:p>
        </p:txBody>
      </p:sp>
    </p:spTree>
    <p:extLst>
      <p:ext uri="{BB962C8B-B14F-4D97-AF65-F5344CB8AC3E}">
        <p14:creationId xmlns:p14="http://schemas.microsoft.com/office/powerpoint/2010/main" val="3417967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helps us to make a really accurate assessment of where your child is at with their</a:t>
            </a:r>
            <a:r>
              <a:rPr lang="en-GB" baseline="0" dirty="0" smtClean="0"/>
              <a:t> reading journey.</a:t>
            </a:r>
            <a:endParaRPr lang="en-GB" dirty="0"/>
          </a:p>
        </p:txBody>
      </p:sp>
      <p:sp>
        <p:nvSpPr>
          <p:cNvPr id="4" name="Slide Number Placeholder 3"/>
          <p:cNvSpPr>
            <a:spLocks noGrp="1"/>
          </p:cNvSpPr>
          <p:nvPr>
            <p:ph type="sldNum" sz="quarter" idx="10"/>
          </p:nvPr>
        </p:nvSpPr>
        <p:spPr/>
        <p:txBody>
          <a:bodyPr/>
          <a:lstStyle/>
          <a:p>
            <a:fld id="{A2444FF1-C53F-4618-90A6-A43912F274E6}" type="slidenum">
              <a:rPr lang="en-GB" smtClean="0"/>
              <a:t>8</a:t>
            </a:fld>
            <a:endParaRPr lang="en-GB"/>
          </a:p>
        </p:txBody>
      </p:sp>
    </p:spTree>
    <p:extLst>
      <p:ext uri="{BB962C8B-B14F-4D97-AF65-F5344CB8AC3E}">
        <p14:creationId xmlns:p14="http://schemas.microsoft.com/office/powerpoint/2010/main" val="1576350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9696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269945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2373255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B2190B7-EED2-4B1F-BA24-C9C4DF6FFD7F}"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2301714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B2190B7-EED2-4B1F-BA24-C9C4DF6FFD7F}" type="datetimeFigureOut">
              <a:rPr lang="en-GB" smtClean="0"/>
              <a:t>24/01/2023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4142495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2190B7-EED2-4B1F-BA24-C9C4DF6FFD7F}" type="datetimeFigureOut">
              <a:rPr lang="en-GB" smtClean="0"/>
              <a:t>24/01/2023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3101649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2190B7-EED2-4B1F-BA24-C9C4DF6FFD7F}" type="datetimeFigureOut">
              <a:rPr lang="en-GB" smtClean="0"/>
              <a:t>24/01/2023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370651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B2190B7-EED2-4B1F-BA24-C9C4DF6FFD7F}"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1211321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B2190B7-EED2-4B1F-BA24-C9C4DF6FFD7F}"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252518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6B2190B7-EED2-4B1F-BA24-C9C4DF6FFD7F}" type="datetimeFigureOut">
              <a:rPr lang="en-GB" smtClean="0"/>
              <a:t>24/01/2023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1841616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582409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679469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1780701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480285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1115900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2258472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2190B7-EED2-4B1F-BA24-C9C4DF6FFD7F}"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6811DE-9385-4108-9949-E2CE93EA6356}" type="slidenum">
              <a:rPr lang="en-GB" smtClean="0"/>
              <a:t>‹#›</a:t>
            </a:fld>
            <a:endParaRPr lang="en-GB"/>
          </a:p>
        </p:txBody>
      </p:sp>
    </p:spTree>
    <p:extLst>
      <p:ext uri="{BB962C8B-B14F-4D97-AF65-F5344CB8AC3E}">
        <p14:creationId xmlns:p14="http://schemas.microsoft.com/office/powerpoint/2010/main" val="1700774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B2190B7-EED2-4B1F-BA24-C9C4DF6FFD7F}" type="datetimeFigureOut">
              <a:rPr lang="en-GB" smtClean="0"/>
              <a:t>24/01/2023</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86811DE-9385-4108-9949-E2CE93EA6356}" type="slidenum">
              <a:rPr lang="en-GB" smtClean="0"/>
              <a:t>‹#›</a:t>
            </a:fld>
            <a:endParaRPr lang="en-GB"/>
          </a:p>
        </p:txBody>
      </p:sp>
    </p:spTree>
    <p:extLst>
      <p:ext uri="{BB962C8B-B14F-4D97-AF65-F5344CB8AC3E}">
        <p14:creationId xmlns:p14="http://schemas.microsoft.com/office/powerpoint/2010/main" val="29179682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home.oxfordowl.co.uk/reading/reading-schemes-oxford-levels/read-write-inc-phonics-guide/"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tx2">
                <a:lumMod val="20000"/>
                <a:lumOff val="80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at home</a:t>
            </a:r>
            <a:endParaRPr lang="en-GB" dirty="0"/>
          </a:p>
        </p:txBody>
      </p:sp>
      <p:sp>
        <p:nvSpPr>
          <p:cNvPr id="3" name="Subtitle 2"/>
          <p:cNvSpPr>
            <a:spLocks noGrp="1"/>
          </p:cNvSpPr>
          <p:nvPr>
            <p:ph type="subTitle" idx="1"/>
          </p:nvPr>
        </p:nvSpPr>
        <p:spPr/>
        <p:txBody>
          <a:bodyPr/>
          <a:lstStyle/>
          <a:p>
            <a:r>
              <a:rPr lang="en-GB" dirty="0" smtClean="0"/>
              <a:t>Supporting your child in learning to read</a:t>
            </a:r>
            <a:endParaRPr lang="en-GB" dirty="0"/>
          </a:p>
        </p:txBody>
      </p:sp>
      <p:pic>
        <p:nvPicPr>
          <p:cNvPr id="4" name="Picture 3"/>
          <p:cNvPicPr>
            <a:picLocks noChangeAspect="1"/>
          </p:cNvPicPr>
          <p:nvPr/>
        </p:nvPicPr>
        <p:blipFill>
          <a:blip r:embed="rId2"/>
          <a:stretch>
            <a:fillRect/>
          </a:stretch>
        </p:blipFill>
        <p:spPr>
          <a:xfrm>
            <a:off x="8925762" y="5791200"/>
            <a:ext cx="2994970" cy="950264"/>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l="24622" t="7918" r="15782" b="12564"/>
          <a:stretch>
            <a:fillRect/>
          </a:stretch>
        </p:blipFill>
        <p:spPr bwMode="auto">
          <a:xfrm>
            <a:off x="7481563" y="1063690"/>
            <a:ext cx="2641601" cy="3895725"/>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22674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4487332"/>
            <a:ext cx="11156334" cy="1507067"/>
          </a:xfrm>
        </p:spPr>
        <p:txBody>
          <a:bodyPr/>
          <a:lstStyle/>
          <a:p>
            <a:r>
              <a:rPr lang="en-GB" dirty="0" smtClean="0">
                <a:solidFill>
                  <a:schemeClr val="bg2">
                    <a:lumMod val="75000"/>
                  </a:schemeClr>
                </a:solidFill>
              </a:rPr>
              <a:t>Using the reading journals</a:t>
            </a:r>
            <a:endParaRPr lang="en-GB" dirty="0">
              <a:solidFill>
                <a:schemeClr val="bg2">
                  <a:lumMod val="75000"/>
                </a:schemeClr>
              </a:solidFill>
            </a:endParaRPr>
          </a:p>
        </p:txBody>
      </p:sp>
      <p:sp>
        <p:nvSpPr>
          <p:cNvPr id="3" name="Content Placeholder 2"/>
          <p:cNvSpPr>
            <a:spLocks noGrp="1"/>
          </p:cNvSpPr>
          <p:nvPr>
            <p:ph idx="1"/>
          </p:nvPr>
        </p:nvSpPr>
        <p:spPr>
          <a:xfrm>
            <a:off x="684211" y="685800"/>
            <a:ext cx="11156335" cy="3615267"/>
          </a:xfrm>
        </p:spPr>
        <p:txBody>
          <a:bodyPr/>
          <a:lstStyle/>
          <a:p>
            <a:pPr marL="0" indent="0" algn="ctr">
              <a:buNone/>
            </a:pPr>
            <a:r>
              <a:rPr lang="en-GB" sz="3200" dirty="0" smtClean="0">
                <a:latin typeface="Calibri" panose="020F0502020204030204" pitchFamily="34" charset="0"/>
                <a:cs typeface="Calibri" panose="020F0502020204030204" pitchFamily="34" charset="0"/>
              </a:rPr>
              <a:t>‘Please </a:t>
            </a:r>
            <a:r>
              <a:rPr lang="en-GB" sz="3200" dirty="0">
                <a:latin typeface="Calibri" panose="020F0502020204030204" pitchFamily="34" charset="0"/>
                <a:cs typeface="Calibri" panose="020F0502020204030204" pitchFamily="34" charset="0"/>
              </a:rPr>
              <a:t>avoid saying ‘This book is too easy for you!’. </a:t>
            </a:r>
            <a:endParaRPr lang="en-GB" sz="3200" dirty="0" smtClean="0">
              <a:latin typeface="Calibri" panose="020F0502020204030204" pitchFamily="34" charset="0"/>
              <a:cs typeface="Calibri" panose="020F0502020204030204" pitchFamily="34" charset="0"/>
            </a:endParaRPr>
          </a:p>
          <a:p>
            <a:pPr marL="0" indent="0" algn="ctr">
              <a:buNone/>
            </a:pPr>
            <a:r>
              <a:rPr lang="en-GB" sz="3200" dirty="0" smtClean="0">
                <a:latin typeface="Calibri" panose="020F0502020204030204" pitchFamily="34" charset="0"/>
                <a:cs typeface="Calibri" panose="020F0502020204030204" pitchFamily="34" charset="0"/>
              </a:rPr>
              <a:t>Instead </a:t>
            </a:r>
            <a:r>
              <a:rPr lang="en-GB" sz="3200" dirty="0">
                <a:latin typeface="Calibri" panose="020F0502020204030204" pitchFamily="34" charset="0"/>
                <a:cs typeface="Calibri" panose="020F0502020204030204" pitchFamily="34" charset="0"/>
              </a:rPr>
              <a:t>say: ‘I love how well you can read this book!’ They are meant to be able to read all of the words in the book as it is at the correct level</a:t>
            </a:r>
            <a:r>
              <a:rPr lang="en-GB" sz="3200" dirty="0" smtClean="0">
                <a:latin typeface="Calibri" panose="020F0502020204030204" pitchFamily="34" charset="0"/>
                <a:cs typeface="Calibri" panose="020F0502020204030204" pitchFamily="34" charset="0"/>
              </a:rPr>
              <a:t>.’</a:t>
            </a:r>
            <a:endParaRPr lang="en-GB" sz="3200" dirty="0">
              <a:latin typeface="Calibri" panose="020F0502020204030204" pitchFamily="34" charset="0"/>
              <a:cs typeface="Calibri" panose="020F0502020204030204" pitchFamily="34" charset="0"/>
            </a:endParaRPr>
          </a:p>
          <a:p>
            <a:r>
              <a:rPr lang="en-GB" dirty="0"/>
              <a:t> </a:t>
            </a:r>
          </a:p>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spTree>
    <p:extLst>
      <p:ext uri="{BB962C8B-B14F-4D97-AF65-F5344CB8AC3E}">
        <p14:creationId xmlns:p14="http://schemas.microsoft.com/office/powerpoint/2010/main" val="900106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211" y="685800"/>
            <a:ext cx="11156335" cy="3615267"/>
          </a:xfrm>
        </p:spPr>
        <p:txBody>
          <a:bodyPr/>
          <a:lstStyle/>
          <a:p>
            <a:r>
              <a:rPr lang="en-GB" dirty="0"/>
              <a:t> </a:t>
            </a:r>
          </a:p>
          <a:p>
            <a:endParaRPr lang="en-GB" dirty="0"/>
          </a:p>
        </p:txBody>
      </p:sp>
      <p:pic>
        <p:nvPicPr>
          <p:cNvPr id="4" name="Picture 3"/>
          <p:cNvPicPr>
            <a:picLocks noChangeAspect="1"/>
          </p:cNvPicPr>
          <p:nvPr/>
        </p:nvPicPr>
        <p:blipFill>
          <a:blip r:embed="rId2"/>
          <a:stretch>
            <a:fillRect/>
          </a:stretch>
        </p:blipFill>
        <p:spPr>
          <a:xfrm>
            <a:off x="8925762" y="5791200"/>
            <a:ext cx="2994970" cy="950264"/>
          </a:xfrm>
          <a:prstGeom prst="rect">
            <a:avLst/>
          </a:prstGeom>
        </p:spPr>
      </p:pic>
      <p:sp>
        <p:nvSpPr>
          <p:cNvPr id="5" name="Rectangle 4"/>
          <p:cNvSpPr/>
          <p:nvPr/>
        </p:nvSpPr>
        <p:spPr>
          <a:xfrm>
            <a:off x="447870" y="133557"/>
            <a:ext cx="11187404" cy="7040517"/>
          </a:xfrm>
          <a:prstGeom prst="rect">
            <a:avLst/>
          </a:prstGeom>
        </p:spPr>
        <p:txBody>
          <a:bodyPr wrap="square">
            <a:spAutoFit/>
          </a:bodyPr>
          <a:lstStyle/>
          <a:p>
            <a:pPr>
              <a:lnSpc>
                <a:spcPct val="119000"/>
              </a:lnSpc>
              <a:spcAft>
                <a:spcPts val="600"/>
              </a:spcAft>
            </a:pPr>
            <a:r>
              <a:rPr lang="en-GB" sz="2800" kern="1400" dirty="0">
                <a:solidFill>
                  <a:schemeClr val="bg2">
                    <a:lumMod val="75000"/>
                  </a:schemeClr>
                </a:solidFill>
                <a:latin typeface="Calibri" panose="020F0502020204030204" pitchFamily="34" charset="0"/>
              </a:rPr>
              <a:t>In your child’s </a:t>
            </a:r>
            <a:r>
              <a:rPr lang="en-GB" sz="2800" kern="1400" dirty="0" err="1">
                <a:solidFill>
                  <a:schemeClr val="bg2">
                    <a:lumMod val="75000"/>
                  </a:schemeClr>
                </a:solidFill>
                <a:latin typeface="Calibri" panose="020F0502020204030204" pitchFamily="34" charset="0"/>
              </a:rPr>
              <a:t>bookbag</a:t>
            </a:r>
            <a:r>
              <a:rPr lang="en-GB" sz="2800" kern="1400" dirty="0">
                <a:solidFill>
                  <a:schemeClr val="bg2">
                    <a:lumMod val="75000"/>
                  </a:schemeClr>
                </a:solidFill>
                <a:latin typeface="Calibri" panose="020F0502020204030204" pitchFamily="34" charset="0"/>
              </a:rPr>
              <a:t>, they will bring home:</a:t>
            </a:r>
          </a:p>
          <a:p>
            <a:pPr marL="359994" indent="-359994">
              <a:lnSpc>
                <a:spcPct val="119000"/>
              </a:lnSpc>
              <a:spcAft>
                <a:spcPts val="600"/>
              </a:spcAft>
            </a:pPr>
            <a:r>
              <a:rPr lang="en-GB" sz="2800" kern="1400" dirty="0">
                <a:solidFill>
                  <a:schemeClr val="bg2">
                    <a:lumMod val="75000"/>
                  </a:schemeClr>
                </a:solidFill>
                <a:latin typeface="Symbol" panose="05050102010706020507" pitchFamily="18" charset="2"/>
              </a:rPr>
              <a:t>·</a:t>
            </a:r>
            <a:r>
              <a:rPr lang="en-GB" sz="2800" kern="1400" dirty="0">
                <a:solidFill>
                  <a:schemeClr val="bg2">
                    <a:lumMod val="75000"/>
                  </a:schemeClr>
                </a:solidFill>
                <a:latin typeface="Calibri" panose="020F0502020204030204" pitchFamily="34" charset="0"/>
              </a:rPr>
              <a:t> The </a:t>
            </a:r>
            <a:r>
              <a:rPr lang="en-GB" sz="2800" kern="1400" dirty="0" smtClean="0">
                <a:solidFill>
                  <a:schemeClr val="bg2">
                    <a:lumMod val="75000"/>
                  </a:schemeClr>
                </a:solidFill>
                <a:latin typeface="Calibri" panose="020F0502020204030204" pitchFamily="34" charset="0"/>
              </a:rPr>
              <a:t>storybook ‘Learning to Read Book’ </a:t>
            </a:r>
            <a:r>
              <a:rPr lang="en-GB" sz="2800" kern="1400" dirty="0">
                <a:solidFill>
                  <a:schemeClr val="bg2">
                    <a:lumMod val="75000"/>
                  </a:schemeClr>
                </a:solidFill>
                <a:latin typeface="Calibri" panose="020F0502020204030204" pitchFamily="34" charset="0"/>
              </a:rPr>
              <a:t>they have read in class to practise reading what they can already read</a:t>
            </a:r>
          </a:p>
          <a:p>
            <a:pPr marL="359994" indent="-359994">
              <a:lnSpc>
                <a:spcPct val="119000"/>
              </a:lnSpc>
              <a:spcAft>
                <a:spcPts val="600"/>
              </a:spcAft>
            </a:pPr>
            <a:r>
              <a:rPr lang="en-GB" sz="2800" kern="1400" dirty="0">
                <a:solidFill>
                  <a:schemeClr val="bg2">
                    <a:lumMod val="75000"/>
                  </a:schemeClr>
                </a:solidFill>
                <a:latin typeface="Symbol" panose="05050102010706020507" pitchFamily="18" charset="2"/>
              </a:rPr>
              <a:t>·</a:t>
            </a:r>
            <a:r>
              <a:rPr lang="en-GB" sz="2800" kern="1400" dirty="0">
                <a:solidFill>
                  <a:schemeClr val="bg2">
                    <a:lumMod val="75000"/>
                  </a:schemeClr>
                </a:solidFill>
                <a:latin typeface="Calibri" panose="020F0502020204030204" pitchFamily="34" charset="0"/>
              </a:rPr>
              <a:t> Another </a:t>
            </a:r>
            <a:r>
              <a:rPr lang="en-GB" sz="2800" kern="1400" dirty="0" smtClean="0">
                <a:solidFill>
                  <a:schemeClr val="bg2">
                    <a:lumMod val="75000"/>
                  </a:schemeClr>
                </a:solidFill>
                <a:latin typeface="Calibri" panose="020F0502020204030204" pitchFamily="34" charset="0"/>
              </a:rPr>
              <a:t>book ‘Reading for Pleasure Book’ </a:t>
            </a:r>
            <a:r>
              <a:rPr lang="en-GB" sz="2800" kern="1400" dirty="0">
                <a:solidFill>
                  <a:schemeClr val="bg2">
                    <a:lumMod val="75000"/>
                  </a:schemeClr>
                </a:solidFill>
                <a:latin typeface="Calibri" panose="020F0502020204030204" pitchFamily="34" charset="0"/>
              </a:rPr>
              <a:t>closely matched to your child’s reading ability so they can practise sounds and words they have learnt over time</a:t>
            </a:r>
          </a:p>
          <a:p>
            <a:pPr marL="359994" indent="-359994">
              <a:lnSpc>
                <a:spcPct val="119000"/>
              </a:lnSpc>
              <a:spcAft>
                <a:spcPts val="600"/>
              </a:spcAft>
            </a:pPr>
            <a:r>
              <a:rPr lang="en-GB" sz="2800" kern="1400" dirty="0">
                <a:solidFill>
                  <a:schemeClr val="bg2">
                    <a:lumMod val="75000"/>
                  </a:schemeClr>
                </a:solidFill>
                <a:latin typeface="Symbol" panose="05050102010706020507" pitchFamily="18" charset="2"/>
              </a:rPr>
              <a:t>·</a:t>
            </a:r>
            <a:r>
              <a:rPr lang="en-GB" sz="2800" kern="1400" dirty="0">
                <a:solidFill>
                  <a:schemeClr val="bg2">
                    <a:lumMod val="75000"/>
                  </a:schemeClr>
                </a:solidFill>
                <a:latin typeface="Calibri" panose="020F0502020204030204" pitchFamily="34" charset="0"/>
              </a:rPr>
              <a:t> A library book, or a picture book to share and enjoy together</a:t>
            </a:r>
          </a:p>
          <a:p>
            <a:pPr marL="359994" indent="-359994">
              <a:lnSpc>
                <a:spcPct val="119000"/>
              </a:lnSpc>
              <a:spcAft>
                <a:spcPts val="600"/>
              </a:spcAft>
            </a:pPr>
            <a:r>
              <a:rPr lang="en-GB" sz="2800" kern="1400" dirty="0">
                <a:solidFill>
                  <a:schemeClr val="bg2">
                    <a:lumMod val="75000"/>
                  </a:schemeClr>
                </a:solidFill>
                <a:latin typeface="Symbol" panose="05050102010706020507" pitchFamily="18" charset="2"/>
              </a:rPr>
              <a:t>·</a:t>
            </a:r>
            <a:r>
              <a:rPr lang="en-GB" sz="2800" kern="1400" dirty="0">
                <a:solidFill>
                  <a:schemeClr val="bg2">
                    <a:lumMod val="75000"/>
                  </a:schemeClr>
                </a:solidFill>
                <a:latin typeface="Calibri" panose="020F0502020204030204" pitchFamily="34" charset="0"/>
              </a:rPr>
              <a:t> Your child will also be bringing home ‘Speed Sound Practice Sheets’ each time they learn a new sound in their phonics lesson.</a:t>
            </a:r>
          </a:p>
          <a:p>
            <a:pPr>
              <a:lnSpc>
                <a:spcPct val="119000"/>
              </a:lnSpc>
              <a:spcAft>
                <a:spcPts val="600"/>
              </a:spcAft>
            </a:pPr>
            <a:r>
              <a:rPr lang="en-GB" sz="2800" kern="1400" dirty="0">
                <a:solidFill>
                  <a:schemeClr val="bg2">
                    <a:lumMod val="75000"/>
                  </a:schemeClr>
                </a:solidFill>
                <a:latin typeface="Calibri" panose="020F0502020204030204" pitchFamily="34" charset="0"/>
              </a:rPr>
              <a:t>If you would like further support and resources, please visit:</a:t>
            </a:r>
          </a:p>
          <a:p>
            <a:pPr>
              <a:lnSpc>
                <a:spcPct val="119000"/>
              </a:lnSpc>
              <a:spcAft>
                <a:spcPts val="600"/>
              </a:spcAft>
            </a:pPr>
            <a:r>
              <a:rPr lang="en-GB" sz="2800" u="sng" kern="1400" dirty="0">
                <a:solidFill>
                  <a:schemeClr val="bg2">
                    <a:lumMod val="75000"/>
                  </a:schemeClr>
                </a:solidFill>
                <a:latin typeface="Calibri" panose="020F0502020204030204" pitchFamily="34" charset="0"/>
                <a:hlinkClick r:id="rId3"/>
              </a:rPr>
              <a:t>https://home.oxfordowl.co.uk/reading/reading-schemes-oxford-levels/read-write-inc-phonics-guide/</a:t>
            </a:r>
            <a:r>
              <a:rPr lang="en-GB" sz="2800" kern="1400" dirty="0">
                <a:solidFill>
                  <a:schemeClr val="bg2">
                    <a:lumMod val="75000"/>
                  </a:schemeClr>
                </a:solidFill>
                <a:latin typeface="Calibri" panose="020F0502020204030204" pitchFamily="34" charset="0"/>
              </a:rPr>
              <a:t> </a:t>
            </a:r>
          </a:p>
          <a:p>
            <a:pPr>
              <a:lnSpc>
                <a:spcPct val="119000"/>
              </a:lnSpc>
              <a:spcAft>
                <a:spcPts val="600"/>
              </a:spcAft>
            </a:pPr>
            <a:r>
              <a:rPr lang="en-GB" sz="1400" kern="1400" dirty="0">
                <a:solidFill>
                  <a:srgbClr val="000000"/>
                </a:solidFill>
                <a:latin typeface="Calibri" panose="020F0502020204030204" pitchFamily="34" charset="0"/>
              </a:rPr>
              <a:t> </a:t>
            </a:r>
            <a:endParaRPr lang="en-GB" sz="14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523309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4487332"/>
            <a:ext cx="11156334" cy="1507067"/>
          </a:xfrm>
        </p:spPr>
        <p:txBody>
          <a:bodyPr/>
          <a:lstStyle/>
          <a:p>
            <a:endParaRPr lang="en-GB" dirty="0">
              <a:solidFill>
                <a:schemeClr val="bg2">
                  <a:lumMod val="75000"/>
                </a:schemeClr>
              </a:solidFill>
            </a:endParaRPr>
          </a:p>
        </p:txBody>
      </p:sp>
      <p:sp>
        <p:nvSpPr>
          <p:cNvPr id="3" name="Content Placeholder 2"/>
          <p:cNvSpPr>
            <a:spLocks noGrp="1"/>
          </p:cNvSpPr>
          <p:nvPr>
            <p:ph idx="1"/>
          </p:nvPr>
        </p:nvSpPr>
        <p:spPr>
          <a:xfrm>
            <a:off x="684211" y="685800"/>
            <a:ext cx="11156335" cy="3615267"/>
          </a:xfrm>
        </p:spPr>
        <p:txBody>
          <a:bodyPr/>
          <a:lstStyle/>
          <a:p>
            <a:r>
              <a:rPr lang="en-GB" dirty="0"/>
              <a:t> </a:t>
            </a:r>
          </a:p>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1" y="430589"/>
            <a:ext cx="4414210" cy="556381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3686" y="475477"/>
            <a:ext cx="3893913" cy="55213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725256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4487332"/>
            <a:ext cx="11156334" cy="1507067"/>
          </a:xfrm>
        </p:spPr>
        <p:txBody>
          <a:bodyPr/>
          <a:lstStyle/>
          <a:p>
            <a:endParaRPr lang="en-GB" dirty="0">
              <a:solidFill>
                <a:schemeClr val="bg2">
                  <a:lumMod val="75000"/>
                </a:schemeClr>
              </a:solidFill>
            </a:endParaRPr>
          </a:p>
        </p:txBody>
      </p:sp>
      <p:sp>
        <p:nvSpPr>
          <p:cNvPr id="3" name="Content Placeholder 2"/>
          <p:cNvSpPr>
            <a:spLocks noGrp="1"/>
          </p:cNvSpPr>
          <p:nvPr>
            <p:ph idx="1"/>
          </p:nvPr>
        </p:nvSpPr>
        <p:spPr>
          <a:xfrm>
            <a:off x="684211" y="685800"/>
            <a:ext cx="11156335" cy="3615267"/>
          </a:xfrm>
        </p:spPr>
        <p:txBody>
          <a:bodyPr/>
          <a:lstStyle/>
          <a:p>
            <a:r>
              <a:rPr lang="en-GB" dirty="0"/>
              <a:t> </a:t>
            </a:r>
          </a:p>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l="5260" t="5981" r="6577" b="10555"/>
          <a:stretch>
            <a:fillRect/>
          </a:stretch>
        </p:blipFill>
        <p:spPr bwMode="auto">
          <a:xfrm>
            <a:off x="1787072" y="184433"/>
            <a:ext cx="8554356" cy="6130191"/>
          </a:xfrm>
          <a:prstGeom prst="rect">
            <a:avLst/>
          </a:prstGeom>
          <a:noFill/>
          <a:ln>
            <a:noFill/>
          </a:ln>
          <a:effectLst>
            <a:outerShdw blurRad="292100" dist="139700" dir="2700000" algn="ctr" rotWithShape="0">
              <a:srgbClr val="000000">
                <a:alpha val="64999"/>
              </a:srgbClr>
            </a:outerShdw>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round/>
                <a:headEnd/>
                <a:tailEnd/>
              </a14:hiddenLine>
            </a:ext>
          </a:extLst>
        </p:spPr>
      </p:pic>
    </p:spTree>
    <p:extLst>
      <p:ext uri="{BB962C8B-B14F-4D97-AF65-F5344CB8AC3E}">
        <p14:creationId xmlns:p14="http://schemas.microsoft.com/office/powerpoint/2010/main" val="2371979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3" name="Content Placeholder 2"/>
          <p:cNvSpPr>
            <a:spLocks noGrp="1"/>
          </p:cNvSpPr>
          <p:nvPr>
            <p:ph type="body" idx="1"/>
          </p:nvPr>
        </p:nvSpPr>
        <p:spPr/>
        <p:txBody>
          <a:bodyPr/>
          <a:lstStyle/>
          <a:p>
            <a:r>
              <a:rPr lang="en-GB" dirty="0"/>
              <a:t> </a:t>
            </a:r>
          </a:p>
          <a:p>
            <a:endParaRPr lang="en-GB" dirty="0"/>
          </a:p>
        </p:txBody>
      </p:sp>
      <p:sp>
        <p:nvSpPr>
          <p:cNvPr id="10" name="Text Placeholder 9"/>
          <p:cNvSpPr>
            <a:spLocks noGrp="1"/>
          </p:cNvSpPr>
          <p:nvPr>
            <p:ph type="body" sz="quarter" idx="3"/>
          </p:nvPr>
        </p:nvSpPr>
        <p:spPr>
          <a:xfrm>
            <a:off x="3153038" y="300303"/>
            <a:ext cx="5914762" cy="576262"/>
          </a:xfrm>
        </p:spPr>
        <p:txBody>
          <a:bodyPr/>
          <a:lstStyle/>
          <a:p>
            <a:r>
              <a:rPr lang="en-GB" sz="3200" b="1" dirty="0" smtClean="0">
                <a:solidFill>
                  <a:schemeClr val="bg2">
                    <a:lumMod val="75000"/>
                  </a:schemeClr>
                </a:solidFill>
              </a:rPr>
              <a:t>Comprehension Domains</a:t>
            </a:r>
            <a:endParaRPr lang="en-GB" sz="3200" b="1" dirty="0">
              <a:solidFill>
                <a:schemeClr val="bg2">
                  <a:lumMod val="75000"/>
                </a:schemeClr>
              </a:solidFill>
            </a:endParaRPr>
          </a:p>
        </p:txBody>
      </p:sp>
      <p:sp>
        <p:nvSpPr>
          <p:cNvPr id="11" name="Content Placeholder 10"/>
          <p:cNvSpPr>
            <a:spLocks noGrp="1"/>
          </p:cNvSpPr>
          <p:nvPr>
            <p:ph sz="quarter" idx="4"/>
          </p:nvPr>
        </p:nvSpPr>
        <p:spPr>
          <a:xfrm>
            <a:off x="13445884" y="3630691"/>
            <a:ext cx="6716878" cy="4262754"/>
          </a:xfrm>
        </p:spPr>
        <p:txBody>
          <a:bodyPr/>
          <a:lstStyle/>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pic>
        <p:nvPicPr>
          <p:cNvPr id="5" name="Picture 4"/>
          <p:cNvPicPr>
            <a:picLocks noChangeAspect="1"/>
          </p:cNvPicPr>
          <p:nvPr/>
        </p:nvPicPr>
        <p:blipFill>
          <a:blip r:embed="rId4"/>
          <a:stretch>
            <a:fillRect/>
          </a:stretch>
        </p:blipFill>
        <p:spPr>
          <a:xfrm>
            <a:off x="444439" y="2770233"/>
            <a:ext cx="1933938" cy="1178672"/>
          </a:xfrm>
          <a:prstGeom prst="rect">
            <a:avLst/>
          </a:prstGeom>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9496" y="359182"/>
            <a:ext cx="2084388" cy="1905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13"/>
          <p:cNvPicPr>
            <a:picLocks noChangeAspect="1"/>
          </p:cNvPicPr>
          <p:nvPr/>
        </p:nvPicPr>
        <p:blipFill>
          <a:blip r:embed="rId6"/>
          <a:stretch>
            <a:fillRect/>
          </a:stretch>
        </p:blipFill>
        <p:spPr>
          <a:xfrm>
            <a:off x="629496" y="4779489"/>
            <a:ext cx="5627096" cy="4304149"/>
          </a:xfrm>
          <a:prstGeom prst="rect">
            <a:avLst/>
          </a:prstGeom>
        </p:spPr>
      </p:pic>
      <p:pic>
        <p:nvPicPr>
          <p:cNvPr id="410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89942" y="2521369"/>
            <a:ext cx="2205037" cy="1676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1"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65621" y="359182"/>
            <a:ext cx="1270001" cy="13525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5" name="AutoShape 6"/>
          <p:cNvSpPr>
            <a:spLocks noChangeArrowheads="1"/>
          </p:cNvSpPr>
          <p:nvPr/>
        </p:nvSpPr>
        <p:spPr bwMode="auto">
          <a:xfrm>
            <a:off x="6256592" y="1180723"/>
            <a:ext cx="1811592" cy="1231453"/>
          </a:xfrm>
          <a:prstGeom prst="wedgeRoundRectCallout">
            <a:avLst>
              <a:gd name="adj1" fmla="val -28454"/>
              <a:gd name="adj2" fmla="val 76472"/>
              <a:gd name="adj3" fmla="val 16667"/>
            </a:avLst>
          </a:prstGeom>
          <a:noFill/>
          <a:ln w="38100" algn="ctr">
            <a:solidFill>
              <a:srgbClr val="FFC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smtClean="0">
                <a:ln>
                  <a:noFill/>
                </a:ln>
                <a:solidFill>
                  <a:srgbClr val="000000"/>
                </a:solidFill>
                <a:effectLst/>
                <a:latin typeface="Calibri" panose="020F0502020204030204" pitchFamily="34" charset="0"/>
              </a:rPr>
              <a:t>Where is the word that means?</a:t>
            </a:r>
            <a:endParaRPr kumimoji="0" lang="en-US" altLang="en-US" sz="3200" b="0" i="0" u="none" strike="noStrike" cap="none" normalizeH="0" baseline="0" dirty="0" smtClean="0">
              <a:ln>
                <a:noFill/>
              </a:ln>
              <a:solidFill>
                <a:schemeClr val="tx1"/>
              </a:solidFill>
              <a:effectLst/>
              <a:latin typeface="Arial" panose="020B0604020202020204" pitchFamily="34" charset="0"/>
            </a:endParaRPr>
          </a:p>
        </p:txBody>
      </p:sp>
      <p:sp>
        <p:nvSpPr>
          <p:cNvPr id="16" name="AutoShape 7"/>
          <p:cNvSpPr>
            <a:spLocks noChangeArrowheads="1"/>
          </p:cNvSpPr>
          <p:nvPr/>
        </p:nvSpPr>
        <p:spPr bwMode="auto">
          <a:xfrm>
            <a:off x="8925762" y="2482929"/>
            <a:ext cx="1972880" cy="1366582"/>
          </a:xfrm>
          <a:prstGeom prst="wedgeRoundRectCallout">
            <a:avLst>
              <a:gd name="adj1" fmla="val -36347"/>
              <a:gd name="adj2" fmla="val 67648"/>
              <a:gd name="adj3" fmla="val 16667"/>
            </a:avLst>
          </a:prstGeom>
          <a:noFill/>
          <a:ln w="38100" algn="ctr">
            <a:solidFill>
              <a:srgbClr val="FFC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000000"/>
                </a:solidFill>
                <a:effectLst/>
                <a:latin typeface="Calibri" panose="020F0502020204030204" pitchFamily="34" charset="0"/>
              </a:rPr>
              <a:t>Who spoke to…?</a:t>
            </a:r>
            <a:endParaRPr kumimoji="0" lang="en-US" altLang="en-US" sz="3600" b="0" i="0" u="none" strike="noStrike" cap="none" normalizeH="0" baseline="0" dirty="0" smtClean="0">
              <a:ln>
                <a:noFill/>
              </a:ln>
              <a:solidFill>
                <a:schemeClr val="tx1"/>
              </a:solidFill>
              <a:effectLst/>
              <a:latin typeface="Arial" panose="020B0604020202020204" pitchFamily="34" charset="0"/>
            </a:endParaRPr>
          </a:p>
        </p:txBody>
      </p:sp>
      <p:sp>
        <p:nvSpPr>
          <p:cNvPr id="17" name="AutoShape 8"/>
          <p:cNvSpPr>
            <a:spLocks noChangeArrowheads="1"/>
          </p:cNvSpPr>
          <p:nvPr/>
        </p:nvSpPr>
        <p:spPr bwMode="auto">
          <a:xfrm>
            <a:off x="6333944" y="3747911"/>
            <a:ext cx="1895656" cy="1499557"/>
          </a:xfrm>
          <a:prstGeom prst="wedgeRoundRectCallout">
            <a:avLst>
              <a:gd name="adj1" fmla="val -36347"/>
              <a:gd name="adj2" fmla="val 67648"/>
              <a:gd name="adj3" fmla="val 16667"/>
            </a:avLst>
          </a:prstGeom>
          <a:noFill/>
          <a:ln w="38100" algn="ctr">
            <a:solidFill>
              <a:srgbClr val="FFC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000000"/>
                </a:solidFill>
                <a:effectLst/>
                <a:latin typeface="Calibri" panose="020F0502020204030204" pitchFamily="34" charset="0"/>
              </a:rPr>
              <a:t>What happened after?</a:t>
            </a:r>
            <a:endParaRPr kumimoji="0" lang="en-US" altLang="en-US" sz="3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88790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25762" y="1042503"/>
            <a:ext cx="2707432" cy="1507067"/>
          </a:xfrm>
        </p:spPr>
        <p:txBody>
          <a:bodyPr>
            <a:normAutofit fontScale="90000"/>
          </a:bodyPr>
          <a:lstStyle/>
          <a:p>
            <a:r>
              <a:rPr lang="en-GB" dirty="0" smtClean="0">
                <a:solidFill>
                  <a:schemeClr val="bg2">
                    <a:lumMod val="75000"/>
                  </a:schemeClr>
                </a:solidFill>
              </a:rPr>
              <a:t>Recording your child’s reading</a:t>
            </a:r>
            <a:endParaRPr lang="en-GB" dirty="0">
              <a:solidFill>
                <a:schemeClr val="bg2">
                  <a:lumMod val="75000"/>
                </a:schemeClr>
              </a:solidFill>
            </a:endParaRPr>
          </a:p>
        </p:txBody>
      </p:sp>
      <p:sp>
        <p:nvSpPr>
          <p:cNvPr id="3" name="Content Placeholder 2"/>
          <p:cNvSpPr>
            <a:spLocks noGrp="1"/>
          </p:cNvSpPr>
          <p:nvPr>
            <p:ph idx="1"/>
          </p:nvPr>
        </p:nvSpPr>
        <p:spPr>
          <a:xfrm>
            <a:off x="684211" y="685800"/>
            <a:ext cx="11156335" cy="3615267"/>
          </a:xfrm>
        </p:spPr>
        <p:txBody>
          <a:bodyPr/>
          <a:lstStyle/>
          <a:p>
            <a:r>
              <a:rPr lang="en-GB" dirty="0"/>
              <a:t> </a:t>
            </a:r>
          </a:p>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pic>
        <p:nvPicPr>
          <p:cNvPr id="5" name="Picture 4"/>
          <p:cNvPicPr>
            <a:picLocks noChangeAspect="1"/>
          </p:cNvPicPr>
          <p:nvPr/>
        </p:nvPicPr>
        <p:blipFill>
          <a:blip r:embed="rId4"/>
          <a:stretch>
            <a:fillRect/>
          </a:stretch>
        </p:blipFill>
        <p:spPr>
          <a:xfrm>
            <a:off x="832757" y="217957"/>
            <a:ext cx="6781800" cy="6048375"/>
          </a:xfrm>
          <a:prstGeom prst="rect">
            <a:avLst/>
          </a:prstGeom>
        </p:spPr>
      </p:pic>
    </p:spTree>
    <p:extLst>
      <p:ext uri="{BB962C8B-B14F-4D97-AF65-F5344CB8AC3E}">
        <p14:creationId xmlns:p14="http://schemas.microsoft.com/office/powerpoint/2010/main" val="2598812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25762" y="1042503"/>
            <a:ext cx="2707432" cy="1507067"/>
          </a:xfrm>
        </p:spPr>
        <p:txBody>
          <a:bodyPr>
            <a:normAutofit fontScale="90000"/>
          </a:bodyPr>
          <a:lstStyle/>
          <a:p>
            <a:r>
              <a:rPr lang="en-GB" dirty="0" smtClean="0">
                <a:solidFill>
                  <a:schemeClr val="bg2">
                    <a:lumMod val="75000"/>
                  </a:schemeClr>
                </a:solidFill>
              </a:rPr>
              <a:t>Recording your child’s reading</a:t>
            </a:r>
            <a:endParaRPr lang="en-GB" dirty="0">
              <a:solidFill>
                <a:schemeClr val="bg2">
                  <a:lumMod val="75000"/>
                </a:schemeClr>
              </a:solidFill>
            </a:endParaRPr>
          </a:p>
        </p:txBody>
      </p:sp>
      <p:sp>
        <p:nvSpPr>
          <p:cNvPr id="3" name="Content Placeholder 2"/>
          <p:cNvSpPr>
            <a:spLocks noGrp="1"/>
          </p:cNvSpPr>
          <p:nvPr>
            <p:ph idx="1"/>
          </p:nvPr>
        </p:nvSpPr>
        <p:spPr>
          <a:xfrm>
            <a:off x="684211" y="685800"/>
            <a:ext cx="11156335" cy="3615267"/>
          </a:xfrm>
        </p:spPr>
        <p:txBody>
          <a:bodyPr/>
          <a:lstStyle/>
          <a:p>
            <a:r>
              <a:rPr lang="en-GB" dirty="0"/>
              <a:t> </a:t>
            </a:r>
          </a:p>
          <a:p>
            <a:endParaRPr lang="en-GB" dirty="0"/>
          </a:p>
        </p:txBody>
      </p:sp>
      <p:pic>
        <p:nvPicPr>
          <p:cNvPr id="4" name="Picture 3"/>
          <p:cNvPicPr>
            <a:picLocks noChangeAspect="1"/>
          </p:cNvPicPr>
          <p:nvPr/>
        </p:nvPicPr>
        <p:blipFill>
          <a:blip r:embed="rId3"/>
          <a:stretch>
            <a:fillRect/>
          </a:stretch>
        </p:blipFill>
        <p:spPr>
          <a:xfrm>
            <a:off x="8925762" y="5791200"/>
            <a:ext cx="2994970" cy="950264"/>
          </a:xfrm>
          <a:prstGeom prst="rect">
            <a:avLst/>
          </a:prstGeom>
        </p:spPr>
      </p:pic>
      <p:pic>
        <p:nvPicPr>
          <p:cNvPr id="6" name="Picture 5"/>
          <p:cNvPicPr>
            <a:picLocks noChangeAspect="1"/>
          </p:cNvPicPr>
          <p:nvPr/>
        </p:nvPicPr>
        <p:blipFill>
          <a:blip r:embed="rId4"/>
          <a:stretch>
            <a:fillRect/>
          </a:stretch>
        </p:blipFill>
        <p:spPr>
          <a:xfrm>
            <a:off x="872218" y="2869428"/>
            <a:ext cx="9043587" cy="2340549"/>
          </a:xfrm>
          <a:prstGeom prst="rect">
            <a:avLst/>
          </a:prstGeom>
        </p:spPr>
      </p:pic>
    </p:spTree>
    <p:extLst>
      <p:ext uri="{BB962C8B-B14F-4D97-AF65-F5344CB8AC3E}">
        <p14:creationId xmlns:p14="http://schemas.microsoft.com/office/powerpoint/2010/main" val="208999668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263</TotalTime>
  <Words>464</Words>
  <Application>Microsoft Office PowerPoint</Application>
  <PresentationFormat>Widescreen</PresentationFormat>
  <Paragraphs>46</Paragraphs>
  <Slides>8</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Century Gothic</vt:lpstr>
      <vt:lpstr>Symbol</vt:lpstr>
      <vt:lpstr>Wingdings 3</vt:lpstr>
      <vt:lpstr>Slice</vt:lpstr>
      <vt:lpstr>Reading at home</vt:lpstr>
      <vt:lpstr>Using the reading journals</vt:lpstr>
      <vt:lpstr>PowerPoint Presentation</vt:lpstr>
      <vt:lpstr>PowerPoint Presentation</vt:lpstr>
      <vt:lpstr>PowerPoint Presentation</vt:lpstr>
      <vt:lpstr>PowerPoint Presentation</vt:lpstr>
      <vt:lpstr>Recording your child’s reading</vt:lpstr>
      <vt:lpstr>Recording your child’s reading</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home</dc:title>
  <dc:creator>Sarah Goldsworthy</dc:creator>
  <cp:lastModifiedBy>Sarah Goldsworthy</cp:lastModifiedBy>
  <cp:revision>5</cp:revision>
  <dcterms:created xsi:type="dcterms:W3CDTF">2023-01-24T07:52:45Z</dcterms:created>
  <dcterms:modified xsi:type="dcterms:W3CDTF">2023-01-24T12:16:30Z</dcterms:modified>
</cp:coreProperties>
</file>